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Lst>
  <p:sldSz cx="18288000" cy="10287000"/>
  <p:notesSz cx="6858000" cy="9144000"/>
  <p:embeddedFontLst>
    <p:embeddedFont>
      <p:font typeface="Libre Baskerville" charset="1" panose="02000000000000000000"/>
      <p:regular r:id="rId6"/>
    </p:embeddedFont>
    <p:embeddedFont>
      <p:font typeface="Libre Baskerville Bold" charset="1" panose="02000000000000000000"/>
      <p:regular r:id="rId7"/>
    </p:embeddedFont>
    <p:embeddedFont>
      <p:font typeface="Libre Baskerville Italics" charset="1" panose="02000000000000000000"/>
      <p:regular r:id="rId8"/>
    </p:embeddedFont>
    <p:embeddedFont>
      <p:font typeface="Arimo" charset="1" panose="020B0604020202020204"/>
      <p:regular r:id="rId9"/>
    </p:embeddedFont>
    <p:embeddedFont>
      <p:font typeface="Arimo Bold" charset="1" panose="020B0704020202020204"/>
      <p:regular r:id="rId10"/>
    </p:embeddedFont>
    <p:embeddedFont>
      <p:font typeface="Arimo Italics" charset="1" panose="020B0604020202090204"/>
      <p:regular r:id="rId11"/>
    </p:embeddedFont>
    <p:embeddedFont>
      <p:font typeface="Arimo Bold Italics" charset="1" panose="020B0704020202090204"/>
      <p:regular r:id="rId12"/>
    </p:embeddedFont>
    <p:embeddedFont>
      <p:font typeface="Yeseva One" charset="1" panose="000005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TextBox 2" id="2"/>
          <p:cNvSpPr txBox="true"/>
          <p:nvPr/>
        </p:nvSpPr>
        <p:spPr>
          <a:xfrm rot="0">
            <a:off x="2409659" y="2880263"/>
            <a:ext cx="13468683" cy="3142268"/>
          </a:xfrm>
          <a:prstGeom prst="rect">
            <a:avLst/>
          </a:prstGeom>
        </p:spPr>
        <p:txBody>
          <a:bodyPr anchor="t" rtlCol="false" tIns="0" lIns="0" bIns="0" rIns="0">
            <a:spAutoFit/>
          </a:bodyPr>
          <a:lstStyle/>
          <a:p>
            <a:pPr algn="ctr">
              <a:lnSpc>
                <a:spcPts val="12074"/>
              </a:lnSpc>
            </a:pPr>
            <a:r>
              <a:rPr lang="en-US" sz="12074">
                <a:solidFill>
                  <a:srgbClr val="000000"/>
                </a:solidFill>
                <a:latin typeface="Yeseva One"/>
              </a:rPr>
              <a:t>Intruder</a:t>
            </a:r>
          </a:p>
          <a:p>
            <a:pPr algn="ctr">
              <a:lnSpc>
                <a:spcPts val="12074"/>
              </a:lnSpc>
            </a:pPr>
            <a:r>
              <a:rPr lang="en-US" sz="12074">
                <a:solidFill>
                  <a:srgbClr val="000000"/>
                </a:solidFill>
                <a:latin typeface="Yeseva One"/>
              </a:rPr>
              <a:t>Capture System</a:t>
            </a:r>
          </a:p>
        </p:txBody>
      </p:sp>
      <p:sp>
        <p:nvSpPr>
          <p:cNvPr name="Freeform 3" id="3"/>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283182" y="479425"/>
            <a:ext cx="11721636" cy="781050"/>
          </a:xfrm>
          <a:prstGeom prst="rect">
            <a:avLst/>
          </a:prstGeom>
        </p:spPr>
        <p:txBody>
          <a:bodyPr anchor="t" rtlCol="false" tIns="0" lIns="0" bIns="0" rIns="0">
            <a:spAutoFit/>
          </a:bodyPr>
          <a:lstStyle/>
          <a:p>
            <a:pPr algn="ctr">
              <a:lnSpc>
                <a:spcPts val="3000"/>
              </a:lnSpc>
            </a:pPr>
            <a:r>
              <a:rPr lang="en-US" sz="3000">
                <a:solidFill>
                  <a:srgbClr val="000000"/>
                </a:solidFill>
                <a:latin typeface="Libre Baskerville"/>
              </a:rPr>
              <a:t>EED397: IOT(Internet of Things)</a:t>
            </a:r>
          </a:p>
          <a:p>
            <a:pPr algn="ctr">
              <a:lnSpc>
                <a:spcPts val="3000"/>
              </a:lnSpc>
            </a:pPr>
          </a:p>
        </p:txBody>
      </p:sp>
      <p:sp>
        <p:nvSpPr>
          <p:cNvPr name="TextBox 7" id="7"/>
          <p:cNvSpPr txBox="true"/>
          <p:nvPr/>
        </p:nvSpPr>
        <p:spPr>
          <a:xfrm rot="0">
            <a:off x="4157000" y="7773499"/>
            <a:ext cx="9974000" cy="2293689"/>
          </a:xfrm>
          <a:prstGeom prst="rect">
            <a:avLst/>
          </a:prstGeom>
        </p:spPr>
        <p:txBody>
          <a:bodyPr anchor="t" rtlCol="false" tIns="0" lIns="0" bIns="0" rIns="0">
            <a:spAutoFit/>
          </a:bodyPr>
          <a:lstStyle/>
          <a:p>
            <a:pPr algn="ctr">
              <a:lnSpc>
                <a:spcPts val="2552"/>
              </a:lnSpc>
            </a:pPr>
            <a:r>
              <a:rPr lang="en-US" sz="2552">
                <a:solidFill>
                  <a:srgbClr val="000000"/>
                </a:solidFill>
                <a:latin typeface="Libre Baskerville Bold"/>
              </a:rPr>
              <a:t>Professor: Dr Rohit Singh</a:t>
            </a:r>
            <a:r>
              <a:rPr lang="en-US" sz="2552">
                <a:solidFill>
                  <a:srgbClr val="000000"/>
                </a:solidFill>
                <a:latin typeface="Libre Baskerville Bold"/>
              </a:rPr>
              <a:t> </a:t>
            </a:r>
          </a:p>
          <a:p>
            <a:pPr algn="ctr">
              <a:lnSpc>
                <a:spcPts val="2552"/>
              </a:lnSpc>
            </a:pPr>
          </a:p>
          <a:p>
            <a:pPr algn="ctr">
              <a:lnSpc>
                <a:spcPts val="2552"/>
              </a:lnSpc>
            </a:pPr>
            <a:r>
              <a:rPr lang="en-US" sz="2552">
                <a:solidFill>
                  <a:srgbClr val="000000"/>
                </a:solidFill>
                <a:latin typeface="Libre Baskerville"/>
              </a:rPr>
              <a:t>Akshay Veeragandham</a:t>
            </a:r>
          </a:p>
          <a:p>
            <a:pPr algn="ctr">
              <a:lnSpc>
                <a:spcPts val="2552"/>
              </a:lnSpc>
            </a:pPr>
            <a:r>
              <a:rPr lang="en-US" sz="2552">
                <a:solidFill>
                  <a:srgbClr val="000000"/>
                </a:solidFill>
                <a:latin typeface="Libre Baskerville"/>
              </a:rPr>
              <a:t>Suchit Reddi</a:t>
            </a:r>
          </a:p>
          <a:p>
            <a:pPr algn="ctr">
              <a:lnSpc>
                <a:spcPts val="2552"/>
              </a:lnSpc>
            </a:pPr>
            <a:r>
              <a:rPr lang="en-US" sz="2552">
                <a:solidFill>
                  <a:srgbClr val="000000"/>
                </a:solidFill>
                <a:latin typeface="Libre Baskerville"/>
              </a:rPr>
              <a:t>Kolli Sreeram Sai</a:t>
            </a:r>
          </a:p>
          <a:p>
            <a:pPr algn="ctr">
              <a:lnSpc>
                <a:spcPts val="2552"/>
              </a:lnSpc>
            </a:pPr>
            <a:r>
              <a:rPr lang="en-US" sz="2552">
                <a:solidFill>
                  <a:srgbClr val="000000"/>
                </a:solidFill>
                <a:latin typeface="Libre Baskerville"/>
              </a:rPr>
              <a:t>Koteswara Bezawada</a:t>
            </a:r>
          </a:p>
          <a:p>
            <a:pPr algn="ctr">
              <a:lnSpc>
                <a:spcPts val="2552"/>
              </a:lnSpc>
            </a:pPr>
          </a:p>
        </p:txBody>
      </p:sp>
      <p:sp>
        <p:nvSpPr>
          <p:cNvPr name="Freeform 8" id="8"/>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Freeform 2" id="2"/>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91139" y="3132151"/>
            <a:ext cx="7657349" cy="6998461"/>
          </a:xfrm>
          <a:custGeom>
            <a:avLst/>
            <a:gdLst/>
            <a:ahLst/>
            <a:cxnLst/>
            <a:rect r="r" b="b" t="t" l="l"/>
            <a:pathLst>
              <a:path h="6998461" w="7657349">
                <a:moveTo>
                  <a:pt x="0" y="0"/>
                </a:moveTo>
                <a:lnTo>
                  <a:pt x="7657349" y="0"/>
                </a:lnTo>
                <a:lnTo>
                  <a:pt x="7657349" y="6998461"/>
                </a:lnTo>
                <a:lnTo>
                  <a:pt x="0" y="6998461"/>
                </a:lnTo>
                <a:lnTo>
                  <a:pt x="0" y="0"/>
                </a:lnTo>
                <a:close/>
              </a:path>
            </a:pathLst>
          </a:custGeom>
          <a:blipFill>
            <a:blip r:embed="rId8"/>
            <a:stretch>
              <a:fillRect l="0" t="0" r="0" b="0"/>
            </a:stretch>
          </a:blipFill>
        </p:spPr>
      </p:sp>
      <p:sp>
        <p:nvSpPr>
          <p:cNvPr name="Freeform 7" id="7"/>
          <p:cNvSpPr/>
          <p:nvPr/>
        </p:nvSpPr>
        <p:spPr>
          <a:xfrm flipH="false" flipV="false" rot="0">
            <a:off x="9733494" y="3132151"/>
            <a:ext cx="8160261" cy="6998461"/>
          </a:xfrm>
          <a:custGeom>
            <a:avLst/>
            <a:gdLst/>
            <a:ahLst/>
            <a:cxnLst/>
            <a:rect r="r" b="b" t="t" l="l"/>
            <a:pathLst>
              <a:path h="6998461" w="8160261">
                <a:moveTo>
                  <a:pt x="0" y="0"/>
                </a:moveTo>
                <a:lnTo>
                  <a:pt x="8160261" y="0"/>
                </a:lnTo>
                <a:lnTo>
                  <a:pt x="8160261" y="6998461"/>
                </a:lnTo>
                <a:lnTo>
                  <a:pt x="0" y="6998461"/>
                </a:lnTo>
                <a:lnTo>
                  <a:pt x="0" y="0"/>
                </a:lnTo>
                <a:close/>
              </a:path>
            </a:pathLst>
          </a:custGeom>
          <a:blipFill>
            <a:blip r:embed="rId9"/>
            <a:stretch>
              <a:fillRect l="0" t="0" r="0" b="0"/>
            </a:stretch>
          </a:blipFill>
        </p:spPr>
      </p:sp>
      <p:sp>
        <p:nvSpPr>
          <p:cNvPr name="TextBox 8" id="8"/>
          <p:cNvSpPr txBox="true"/>
          <p:nvPr/>
        </p:nvSpPr>
        <p:spPr>
          <a:xfrm rot="0">
            <a:off x="1028700" y="734259"/>
            <a:ext cx="16230600" cy="1214357"/>
          </a:xfrm>
          <a:prstGeom prst="rect">
            <a:avLst/>
          </a:prstGeom>
        </p:spPr>
        <p:txBody>
          <a:bodyPr anchor="t" rtlCol="false" tIns="0" lIns="0" bIns="0" rIns="0">
            <a:spAutoFit/>
          </a:bodyPr>
          <a:lstStyle/>
          <a:p>
            <a:pPr algn="ctr">
              <a:lnSpc>
                <a:spcPts val="9060"/>
              </a:lnSpc>
            </a:pPr>
            <a:r>
              <a:rPr lang="en-US" sz="9060">
                <a:solidFill>
                  <a:srgbClr val="000000"/>
                </a:solidFill>
                <a:latin typeface="Yeseva One"/>
              </a:rPr>
              <a:t>Working Code</a:t>
            </a:r>
          </a:p>
        </p:txBody>
      </p:sp>
      <p:sp>
        <p:nvSpPr>
          <p:cNvPr name="TextBox 9" id="9"/>
          <p:cNvSpPr txBox="true"/>
          <p:nvPr/>
        </p:nvSpPr>
        <p:spPr>
          <a:xfrm rot="0">
            <a:off x="2649504" y="2218121"/>
            <a:ext cx="3940619" cy="469900"/>
          </a:xfrm>
          <a:prstGeom prst="rect">
            <a:avLst/>
          </a:prstGeom>
        </p:spPr>
        <p:txBody>
          <a:bodyPr anchor="t" rtlCol="false" tIns="0" lIns="0" bIns="0" rIns="0">
            <a:spAutoFit/>
          </a:bodyPr>
          <a:lstStyle/>
          <a:p>
            <a:pPr>
              <a:lnSpc>
                <a:spcPts val="3500"/>
              </a:lnSpc>
            </a:pPr>
            <a:r>
              <a:rPr lang="en-US" sz="3500">
                <a:solidFill>
                  <a:srgbClr val="000000"/>
                </a:solidFill>
                <a:latin typeface="Yeseva One"/>
              </a:rPr>
              <a:t>Sender Code</a:t>
            </a:r>
          </a:p>
        </p:txBody>
      </p:sp>
      <p:sp>
        <p:nvSpPr>
          <p:cNvPr name="TextBox 10" id="10"/>
          <p:cNvSpPr txBox="true"/>
          <p:nvPr/>
        </p:nvSpPr>
        <p:spPr>
          <a:xfrm rot="0">
            <a:off x="12140285" y="2218121"/>
            <a:ext cx="3346679" cy="469900"/>
          </a:xfrm>
          <a:prstGeom prst="rect">
            <a:avLst/>
          </a:prstGeom>
        </p:spPr>
        <p:txBody>
          <a:bodyPr anchor="t" rtlCol="false" tIns="0" lIns="0" bIns="0" rIns="0">
            <a:spAutoFit/>
          </a:bodyPr>
          <a:lstStyle/>
          <a:p>
            <a:pPr>
              <a:lnSpc>
                <a:spcPts val="3500"/>
              </a:lnSpc>
            </a:pPr>
            <a:r>
              <a:rPr lang="en-US" sz="3500">
                <a:solidFill>
                  <a:srgbClr val="000000"/>
                </a:solidFill>
                <a:latin typeface="Yeseva One"/>
              </a:rPr>
              <a:t>Reciever Code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Freeform 2" id="2"/>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934797" y="1028700"/>
            <a:ext cx="5324503" cy="8190487"/>
          </a:xfrm>
          <a:custGeom>
            <a:avLst/>
            <a:gdLst/>
            <a:ahLst/>
            <a:cxnLst/>
            <a:rect r="r" b="b" t="t" l="l"/>
            <a:pathLst>
              <a:path h="8190487" w="5324503">
                <a:moveTo>
                  <a:pt x="0" y="0"/>
                </a:moveTo>
                <a:lnTo>
                  <a:pt x="5324503" y="0"/>
                </a:lnTo>
                <a:lnTo>
                  <a:pt x="5324503" y="8190487"/>
                </a:lnTo>
                <a:lnTo>
                  <a:pt x="0" y="8190487"/>
                </a:lnTo>
                <a:lnTo>
                  <a:pt x="0" y="0"/>
                </a:lnTo>
                <a:close/>
              </a:path>
            </a:pathLst>
          </a:custGeom>
          <a:blipFill>
            <a:blip r:embed="rId8"/>
            <a:stretch>
              <a:fillRect l="0" t="0" r="0" b="-27623"/>
            </a:stretch>
          </a:blipFill>
        </p:spPr>
      </p:sp>
      <p:sp>
        <p:nvSpPr>
          <p:cNvPr name="TextBox 7" id="7"/>
          <p:cNvSpPr txBox="true"/>
          <p:nvPr/>
        </p:nvSpPr>
        <p:spPr>
          <a:xfrm rot="0">
            <a:off x="-1605768" y="1071643"/>
            <a:ext cx="11696350" cy="1214357"/>
          </a:xfrm>
          <a:prstGeom prst="rect">
            <a:avLst/>
          </a:prstGeom>
        </p:spPr>
        <p:txBody>
          <a:bodyPr anchor="t" rtlCol="false" tIns="0" lIns="0" bIns="0" rIns="0">
            <a:spAutoFit/>
          </a:bodyPr>
          <a:lstStyle/>
          <a:p>
            <a:pPr algn="ctr">
              <a:lnSpc>
                <a:spcPts val="9060"/>
              </a:lnSpc>
            </a:pPr>
            <a:r>
              <a:rPr lang="en-US" sz="9060">
                <a:solidFill>
                  <a:srgbClr val="000000"/>
                </a:solidFill>
                <a:latin typeface="Yeseva One"/>
              </a:rPr>
              <a:t>Challenges</a:t>
            </a:r>
          </a:p>
        </p:txBody>
      </p:sp>
      <p:sp>
        <p:nvSpPr>
          <p:cNvPr name="TextBox 8" id="8"/>
          <p:cNvSpPr txBox="true"/>
          <p:nvPr/>
        </p:nvSpPr>
        <p:spPr>
          <a:xfrm rot="0">
            <a:off x="1223792" y="2557411"/>
            <a:ext cx="10461214" cy="8305800"/>
          </a:xfrm>
          <a:prstGeom prst="rect">
            <a:avLst/>
          </a:prstGeom>
        </p:spPr>
        <p:txBody>
          <a:bodyPr anchor="t" rtlCol="false" tIns="0" lIns="0" bIns="0" rIns="0">
            <a:spAutoFit/>
          </a:bodyPr>
          <a:lstStyle/>
          <a:p>
            <a:pPr>
              <a:lnSpc>
                <a:spcPts val="3000"/>
              </a:lnSpc>
            </a:pPr>
            <a:r>
              <a:rPr lang="en-US" sz="3000">
                <a:solidFill>
                  <a:srgbClr val="000000"/>
                </a:solidFill>
                <a:latin typeface="Libre Baskerville Bold"/>
              </a:rPr>
              <a:t>Dashboard &amp; Receiving:</a:t>
            </a:r>
          </a:p>
          <a:p>
            <a:pPr>
              <a:lnSpc>
                <a:spcPts val="3000"/>
              </a:lnSpc>
            </a:pPr>
          </a:p>
          <a:p>
            <a:pPr marL="626111" indent="-313055" lvl="1">
              <a:lnSpc>
                <a:spcPts val="3422"/>
              </a:lnSpc>
              <a:buFont typeface="Arial"/>
              <a:buChar char="•"/>
            </a:pPr>
            <a:r>
              <a:rPr lang="en-US" sz="2900">
                <a:solidFill>
                  <a:srgbClr val="000000"/>
                </a:solidFill>
                <a:latin typeface="Libre Baskerville"/>
              </a:rPr>
              <a:t>Most of the time, the MQTT message payloads are text, either a small block of text or a JSON payload of data. That said, it is possible for devices to send files in the MQTT message as a big block of binary data.</a:t>
            </a:r>
          </a:p>
          <a:p>
            <a:pPr>
              <a:lnSpc>
                <a:spcPts val="3422"/>
              </a:lnSpc>
            </a:pPr>
          </a:p>
          <a:p>
            <a:pPr marL="626111" indent="-313055" lvl="1">
              <a:lnSpc>
                <a:spcPts val="3422"/>
              </a:lnSpc>
              <a:buFont typeface="Arial"/>
              <a:buChar char="•"/>
            </a:pPr>
            <a:r>
              <a:rPr lang="en-US" sz="2900">
                <a:solidFill>
                  <a:srgbClr val="000000"/>
                </a:solidFill>
                <a:latin typeface="Libre Baskerville"/>
              </a:rPr>
              <a:t>The issue is that most MQTT clients have issues receiving MQTT messages that aren't text, and freak out when the payloads are binary or files.</a:t>
            </a:r>
          </a:p>
          <a:p>
            <a:pPr>
              <a:lnSpc>
                <a:spcPts val="3422"/>
              </a:lnSpc>
            </a:pPr>
          </a:p>
          <a:p>
            <a:pPr marL="626111" indent="-313055" lvl="1">
              <a:lnSpc>
                <a:spcPts val="3422"/>
              </a:lnSpc>
              <a:buFont typeface="Arial"/>
              <a:buChar char="•"/>
            </a:pPr>
            <a:r>
              <a:rPr lang="en-US" sz="2900">
                <a:solidFill>
                  <a:srgbClr val="000000"/>
                </a:solidFill>
                <a:latin typeface="Libre Baskerville Bold"/>
              </a:rPr>
              <a:t>Solution</a:t>
            </a:r>
            <a:r>
              <a:rPr lang="en-US" sz="2900">
                <a:solidFill>
                  <a:srgbClr val="000000"/>
                </a:solidFill>
                <a:latin typeface="Libre Baskerville"/>
              </a:rPr>
              <a:t>: </a:t>
            </a:r>
            <a:r>
              <a:rPr lang="en-US" sz="2900">
                <a:solidFill>
                  <a:srgbClr val="000000"/>
                </a:solidFill>
                <a:latin typeface="Libre Baskerville"/>
              </a:rPr>
              <a:t>Python script that subscribes to the MQTT messages, and then saves the contents of those messages as binary files.</a:t>
            </a:r>
          </a:p>
          <a:p>
            <a:pPr>
              <a:lnSpc>
                <a:spcPts val="3422"/>
              </a:lnSpc>
            </a:pPr>
            <a:r>
              <a:rPr lang="en-US" sz="2900">
                <a:solidFill>
                  <a:srgbClr val="000000"/>
                </a:solidFill>
                <a:latin typeface="Libre Baskerville"/>
              </a:rPr>
              <a:t>Image Constraints &amp; remote passcode managing</a:t>
            </a:r>
          </a:p>
          <a:p>
            <a:pPr>
              <a:lnSpc>
                <a:spcPts val="3000"/>
              </a:lnSpc>
            </a:pPr>
          </a:p>
          <a:p>
            <a:pPr>
              <a:lnSpc>
                <a:spcPts val="3000"/>
              </a:lnSpc>
            </a:pPr>
          </a:p>
          <a:p>
            <a:pPr>
              <a:lnSpc>
                <a:spcPts val="3000"/>
              </a:lnSpc>
            </a:pPr>
          </a:p>
          <a:p>
            <a:pPr>
              <a:lnSpc>
                <a:spcPts val="300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Freeform 2" id="2"/>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514350" y="1957737"/>
            <a:ext cx="17259300" cy="3111458"/>
          </a:xfrm>
          <a:prstGeom prst="rect">
            <a:avLst/>
          </a:prstGeom>
        </p:spPr>
        <p:txBody>
          <a:bodyPr anchor="t" rtlCol="false" tIns="0" lIns="0" bIns="0" rIns="0">
            <a:spAutoFit/>
          </a:bodyPr>
          <a:lstStyle/>
          <a:p>
            <a:pPr>
              <a:lnSpc>
                <a:spcPts val="3476"/>
              </a:lnSpc>
            </a:pPr>
            <a:r>
              <a:rPr lang="en-US" sz="3476">
                <a:solidFill>
                  <a:srgbClr val="000000"/>
                </a:solidFill>
                <a:latin typeface="Libre Baskerville Bold"/>
              </a:rPr>
              <a:t>Image size</a:t>
            </a:r>
            <a:r>
              <a:rPr lang="en-US" sz="3476">
                <a:solidFill>
                  <a:srgbClr val="000000"/>
                </a:solidFill>
                <a:latin typeface="Libre Baskerville"/>
              </a:rPr>
              <a:t>:-</a:t>
            </a:r>
          </a:p>
          <a:p>
            <a:pPr>
              <a:lnSpc>
                <a:spcPts val="3476"/>
              </a:lnSpc>
            </a:pPr>
          </a:p>
          <a:p>
            <a:pPr>
              <a:lnSpc>
                <a:spcPts val="3476"/>
              </a:lnSpc>
            </a:pPr>
            <a:r>
              <a:rPr lang="en-US" sz="3476">
                <a:solidFill>
                  <a:srgbClr val="000000"/>
                </a:solidFill>
                <a:latin typeface="Libre Baskerville"/>
              </a:rPr>
              <a:t>We were not able to send the original image that was captured by the Pi camera as the image was around 1 MB. The subscriber is not able to read and create an image file as the size is considerably large.</a:t>
            </a:r>
          </a:p>
          <a:p>
            <a:pPr>
              <a:lnSpc>
                <a:spcPts val="3476"/>
              </a:lnSpc>
            </a:pPr>
            <a:r>
              <a:rPr lang="en-US" sz="3476">
                <a:solidFill>
                  <a:srgbClr val="000000"/>
                </a:solidFill>
                <a:latin typeface="Libre Baskerville"/>
              </a:rPr>
              <a:t>Solution: We used a compression software or algorithm. </a:t>
            </a:r>
          </a:p>
          <a:p>
            <a:pPr>
              <a:lnSpc>
                <a:spcPts val="3476"/>
              </a:lnSpc>
            </a:pPr>
            <a:r>
              <a:rPr lang="en-US" sz="3476">
                <a:solidFill>
                  <a:srgbClr val="000000"/>
                </a:solidFill>
                <a:latin typeface="Libre Baskerville"/>
              </a:rPr>
              <a:t> </a:t>
            </a:r>
          </a:p>
        </p:txBody>
      </p:sp>
      <p:sp>
        <p:nvSpPr>
          <p:cNvPr name="TextBox 7" id="7"/>
          <p:cNvSpPr txBox="true"/>
          <p:nvPr/>
        </p:nvSpPr>
        <p:spPr>
          <a:xfrm rot="0">
            <a:off x="514350" y="6030975"/>
            <a:ext cx="17259300" cy="1843201"/>
          </a:xfrm>
          <a:prstGeom prst="rect">
            <a:avLst/>
          </a:prstGeom>
        </p:spPr>
        <p:txBody>
          <a:bodyPr anchor="t" rtlCol="false" tIns="0" lIns="0" bIns="0" rIns="0">
            <a:spAutoFit/>
          </a:bodyPr>
          <a:lstStyle/>
          <a:p>
            <a:pPr>
              <a:lnSpc>
                <a:spcPts val="3581"/>
              </a:lnSpc>
            </a:pPr>
            <a:r>
              <a:rPr lang="en-US" sz="3581">
                <a:solidFill>
                  <a:srgbClr val="000000"/>
                </a:solidFill>
                <a:latin typeface="Libre Baskerville Bold"/>
              </a:rPr>
              <a:t>Password changing:-</a:t>
            </a:r>
          </a:p>
          <a:p>
            <a:pPr>
              <a:lnSpc>
                <a:spcPts val="3581"/>
              </a:lnSpc>
            </a:pPr>
          </a:p>
          <a:p>
            <a:pPr>
              <a:lnSpc>
                <a:spcPts val="3581"/>
              </a:lnSpc>
            </a:pPr>
            <a:r>
              <a:rPr lang="en-US" sz="3581">
                <a:solidFill>
                  <a:srgbClr val="000000"/>
                </a:solidFill>
                <a:latin typeface="Libre Baskerville"/>
              </a:rPr>
              <a:t>Users not being able to set the access code for the matrix keypad is not user-friendly. The user should be able to remotely set the access code.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TextBox 2" id="2"/>
          <p:cNvSpPr txBox="true"/>
          <p:nvPr/>
        </p:nvSpPr>
        <p:spPr>
          <a:xfrm rot="0">
            <a:off x="4895648" y="1190625"/>
            <a:ext cx="8496705" cy="1214357"/>
          </a:xfrm>
          <a:prstGeom prst="rect">
            <a:avLst/>
          </a:prstGeom>
        </p:spPr>
        <p:txBody>
          <a:bodyPr anchor="t" rtlCol="false" tIns="0" lIns="0" bIns="0" rIns="0">
            <a:spAutoFit/>
          </a:bodyPr>
          <a:lstStyle/>
          <a:p>
            <a:pPr algn="ctr">
              <a:lnSpc>
                <a:spcPts val="9060"/>
              </a:lnSpc>
            </a:pPr>
            <a:r>
              <a:rPr lang="en-US" sz="9060">
                <a:solidFill>
                  <a:srgbClr val="000000"/>
                </a:solidFill>
                <a:latin typeface="Yeseva One"/>
              </a:rPr>
              <a:t>Conclusion</a:t>
            </a:r>
          </a:p>
        </p:txBody>
      </p:sp>
      <p:sp>
        <p:nvSpPr>
          <p:cNvPr name="Freeform 3" id="3"/>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712294" y="3217293"/>
            <a:ext cx="16863412" cy="4710038"/>
          </a:xfrm>
          <a:prstGeom prst="rect">
            <a:avLst/>
          </a:prstGeom>
        </p:spPr>
        <p:txBody>
          <a:bodyPr anchor="t" rtlCol="false" tIns="0" lIns="0" bIns="0" rIns="0">
            <a:spAutoFit/>
          </a:bodyPr>
          <a:lstStyle/>
          <a:p>
            <a:pPr marL="705674" indent="-352837" lvl="1">
              <a:lnSpc>
                <a:spcPts val="4183"/>
              </a:lnSpc>
              <a:buFont typeface="Arial"/>
              <a:buChar char="•"/>
            </a:pPr>
            <a:r>
              <a:rPr lang="en-US" sz="3268" spc="199">
                <a:solidFill>
                  <a:srgbClr val="000000"/>
                </a:solidFill>
                <a:latin typeface="Libre Baskerville"/>
              </a:rPr>
              <a:t>In conclusion, the Intruder Capture System presents a commendable solution for secure access control within the realm of the IoT. </a:t>
            </a:r>
          </a:p>
          <a:p>
            <a:pPr marL="705674" indent="-352837" lvl="1">
              <a:lnSpc>
                <a:spcPts val="4183"/>
              </a:lnSpc>
              <a:buFont typeface="Arial"/>
              <a:buChar char="•"/>
            </a:pPr>
            <a:r>
              <a:rPr lang="en-US" sz="3268" spc="199">
                <a:solidFill>
                  <a:srgbClr val="000000"/>
                </a:solidFill>
                <a:latin typeface="Libre Baskerville"/>
              </a:rPr>
              <a:t>While facing challenges such as image size constraints and limited password change accessibility, the system excels in providing real-time alerts and maintaining a user-friendly interaction.</a:t>
            </a:r>
          </a:p>
          <a:p>
            <a:pPr marL="705674" indent="-352837" lvl="1">
              <a:lnSpc>
                <a:spcPts val="4183"/>
              </a:lnSpc>
              <a:buFont typeface="Arial"/>
              <a:buChar char="•"/>
            </a:pPr>
            <a:r>
              <a:rPr lang="en-US" sz="3268" spc="199">
                <a:solidFill>
                  <a:srgbClr val="000000"/>
                </a:solidFill>
                <a:latin typeface="Libre Baskerville"/>
              </a:rPr>
              <a:t>Future iterations could focus on image compression refinement, code optimization, biometric integration, improved password management, and integration with broader smart home ecosystems.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TextBox 2" id="2"/>
          <p:cNvSpPr txBox="true"/>
          <p:nvPr/>
        </p:nvSpPr>
        <p:spPr>
          <a:xfrm rot="0">
            <a:off x="4895648" y="1190625"/>
            <a:ext cx="8496705" cy="1214357"/>
          </a:xfrm>
          <a:prstGeom prst="rect">
            <a:avLst/>
          </a:prstGeom>
        </p:spPr>
        <p:txBody>
          <a:bodyPr anchor="t" rtlCol="false" tIns="0" lIns="0" bIns="0" rIns="0">
            <a:spAutoFit/>
          </a:bodyPr>
          <a:lstStyle/>
          <a:p>
            <a:pPr algn="ctr">
              <a:lnSpc>
                <a:spcPts val="9060"/>
              </a:lnSpc>
            </a:pPr>
            <a:r>
              <a:rPr lang="en-US" sz="9060">
                <a:solidFill>
                  <a:srgbClr val="000000"/>
                </a:solidFill>
                <a:latin typeface="Yeseva One"/>
              </a:rPr>
              <a:t>References</a:t>
            </a:r>
          </a:p>
        </p:txBody>
      </p:sp>
      <p:sp>
        <p:nvSpPr>
          <p:cNvPr name="Freeform 3" id="3"/>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595770" y="2309732"/>
            <a:ext cx="17096460" cy="6957014"/>
          </a:xfrm>
          <a:prstGeom prst="rect">
            <a:avLst/>
          </a:prstGeom>
        </p:spPr>
        <p:txBody>
          <a:bodyPr anchor="t" rtlCol="false" tIns="0" lIns="0" bIns="0" rIns="0">
            <a:spAutoFit/>
          </a:bodyPr>
          <a:lstStyle/>
          <a:p>
            <a:pPr marL="659512" indent="-329756" lvl="1">
              <a:lnSpc>
                <a:spcPts val="4612"/>
              </a:lnSpc>
              <a:buFont typeface="Arial"/>
              <a:buChar char="•"/>
            </a:pPr>
            <a:r>
              <a:rPr lang="en-US" sz="3054" spc="195">
                <a:solidFill>
                  <a:srgbClr val="000000"/>
                </a:solidFill>
                <a:latin typeface="Libre Baskerville"/>
              </a:rPr>
              <a:t>GitHub:</a:t>
            </a:r>
          </a:p>
          <a:p>
            <a:pPr>
              <a:lnSpc>
                <a:spcPts val="4612"/>
              </a:lnSpc>
            </a:pPr>
            <a:r>
              <a:rPr lang="en-US" sz="3054" spc="195">
                <a:solidFill>
                  <a:srgbClr val="000000"/>
                </a:solidFill>
                <a:latin typeface="Libre Baskerville"/>
              </a:rPr>
              <a:t>     (</a:t>
            </a:r>
            <a:r>
              <a:rPr lang="en-US" sz="3054" spc="195" u="sng">
                <a:solidFill>
                  <a:srgbClr val="000000"/>
                </a:solidFill>
                <a:latin typeface="Libre Baskerville Italics"/>
              </a:rPr>
              <a:t>https://github.com/SuchitReddi/ics</a:t>
            </a:r>
            <a:r>
              <a:rPr lang="en-US" sz="3054" spc="195">
                <a:solidFill>
                  <a:srgbClr val="000000"/>
                </a:solidFill>
                <a:latin typeface="Libre Baskerville"/>
              </a:rPr>
              <a:t>)</a:t>
            </a:r>
          </a:p>
          <a:p>
            <a:pPr marL="659512" indent="-329756" lvl="1">
              <a:lnSpc>
                <a:spcPts val="4612"/>
              </a:lnSpc>
              <a:buFont typeface="Arial"/>
              <a:buChar char="•"/>
            </a:pPr>
            <a:r>
              <a:rPr lang="en-US" sz="3054" spc="195">
                <a:solidFill>
                  <a:srgbClr val="000000"/>
                </a:solidFill>
                <a:latin typeface="Libre Baskerville"/>
              </a:rPr>
              <a:t>Paho MQTT Library Documentation:</a:t>
            </a:r>
          </a:p>
          <a:p>
            <a:pPr marL="659512" indent="-329756" lvl="1">
              <a:lnSpc>
                <a:spcPts val="4612"/>
              </a:lnSpc>
              <a:buFont typeface="Arial"/>
              <a:buChar char="•"/>
            </a:pPr>
            <a:r>
              <a:rPr lang="en-US" sz="3054" spc="195">
                <a:solidFill>
                  <a:srgbClr val="000000"/>
                </a:solidFill>
                <a:latin typeface="Libre Baskerville"/>
              </a:rPr>
              <a:t>Eclipse Paho - MQTT for Python. (</a:t>
            </a:r>
            <a:r>
              <a:rPr lang="en-US" sz="3054" spc="195" u="sng">
                <a:solidFill>
                  <a:srgbClr val="000000"/>
                </a:solidFill>
                <a:latin typeface="Libre Baskerville Italics"/>
              </a:rPr>
              <a:t>https://www.eclipse.org/paho/clients/python/docs/</a:t>
            </a:r>
            <a:r>
              <a:rPr lang="en-US" sz="3054" spc="195">
                <a:solidFill>
                  <a:srgbClr val="000000"/>
                </a:solidFill>
                <a:latin typeface="Libre Baskerville"/>
              </a:rPr>
              <a:t>)</a:t>
            </a:r>
          </a:p>
          <a:p>
            <a:pPr marL="659512" indent="-329756" lvl="1">
              <a:lnSpc>
                <a:spcPts val="4612"/>
              </a:lnSpc>
              <a:buFont typeface="Arial"/>
              <a:buChar char="•"/>
            </a:pPr>
            <a:r>
              <a:rPr lang="en-US" sz="3054" spc="195">
                <a:solidFill>
                  <a:srgbClr val="000000"/>
                </a:solidFill>
                <a:latin typeface="Libre Baskerville"/>
              </a:rPr>
              <a:t>Libcamera Documentation:</a:t>
            </a:r>
          </a:p>
          <a:p>
            <a:pPr marL="659512" indent="-329756" lvl="1">
              <a:lnSpc>
                <a:spcPts val="4612"/>
              </a:lnSpc>
              <a:buFont typeface="Arial"/>
              <a:buChar char="•"/>
            </a:pPr>
            <a:r>
              <a:rPr lang="en-US" sz="3054" spc="195">
                <a:solidFill>
                  <a:srgbClr val="000000"/>
                </a:solidFill>
                <a:latin typeface="Libre Baskerville"/>
              </a:rPr>
              <a:t>Libcamera - A camera stack for embedded systems. (</a:t>
            </a:r>
            <a:r>
              <a:rPr lang="en-US" sz="3054" spc="195" u="sng">
                <a:solidFill>
                  <a:srgbClr val="000000"/>
                </a:solidFill>
                <a:latin typeface="Libre Baskerville Italics"/>
              </a:rPr>
              <a:t>https://libcamera.org/docs/</a:t>
            </a:r>
            <a:r>
              <a:rPr lang="en-US" sz="3054" spc="195">
                <a:solidFill>
                  <a:srgbClr val="000000"/>
                </a:solidFill>
                <a:latin typeface="Libre Baskerville"/>
              </a:rPr>
              <a:t>)</a:t>
            </a:r>
          </a:p>
          <a:p>
            <a:pPr marL="659512" indent="-329756" lvl="1">
              <a:lnSpc>
                <a:spcPts val="4612"/>
              </a:lnSpc>
              <a:buFont typeface="Arial"/>
              <a:buChar char="•"/>
            </a:pPr>
            <a:r>
              <a:rPr lang="en-US" sz="3054" spc="195">
                <a:solidFill>
                  <a:srgbClr val="000000"/>
                </a:solidFill>
                <a:latin typeface="Libre Baskerville"/>
              </a:rPr>
              <a:t>ImageMagick Documentation:</a:t>
            </a:r>
          </a:p>
          <a:p>
            <a:pPr>
              <a:lnSpc>
                <a:spcPts val="4612"/>
              </a:lnSpc>
            </a:pPr>
            <a:r>
              <a:rPr lang="en-US" sz="3054" spc="195">
                <a:solidFill>
                  <a:srgbClr val="000000"/>
                </a:solidFill>
                <a:latin typeface="Libre Baskerville"/>
              </a:rPr>
              <a:t>     (</a:t>
            </a:r>
            <a:r>
              <a:rPr lang="en-US" sz="3054" spc="195" u="sng">
                <a:solidFill>
                  <a:srgbClr val="000000"/>
                </a:solidFill>
                <a:latin typeface="Libre Baskerville Italics"/>
              </a:rPr>
              <a:t>https://imagemagick.org/script/index.php</a:t>
            </a:r>
            <a:r>
              <a:rPr lang="en-US" sz="3054" spc="195">
                <a:solidFill>
                  <a:srgbClr val="000000"/>
                </a:solidFill>
                <a:latin typeface="Libre Baskerville"/>
              </a:rPr>
              <a:t>)</a:t>
            </a:r>
          </a:p>
          <a:p>
            <a:pPr marL="659512" indent="-329756" lvl="1">
              <a:lnSpc>
                <a:spcPts val="4612"/>
              </a:lnSpc>
              <a:buFont typeface="Arial"/>
              <a:buChar char="•"/>
            </a:pPr>
            <a:r>
              <a:rPr lang="en-US" sz="3054" spc="195">
                <a:solidFill>
                  <a:srgbClr val="000000"/>
                </a:solidFill>
                <a:latin typeface="Libre Baskerville"/>
              </a:rPr>
              <a:t>Blog Post: "Files Over MQTT - Solution in Python.” (</a:t>
            </a:r>
            <a:r>
              <a:rPr lang="en-US" sz="3054" spc="195" u="sng">
                <a:solidFill>
                  <a:srgbClr val="000000"/>
                </a:solidFill>
                <a:latin typeface="Libre Baskerville Italics"/>
              </a:rPr>
              <a:t>https://davidmac.pro/posts/2021-07-21-files-over-mqtt/</a:t>
            </a:r>
            <a:r>
              <a:rPr lang="en-US" sz="3054" spc="195">
                <a:solidFill>
                  <a:srgbClr val="000000"/>
                </a:solidFill>
                <a:latin typeface="Libre Baskerville"/>
              </a:rPr>
              <a: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TextBox 2" id="2"/>
          <p:cNvSpPr txBox="true"/>
          <p:nvPr/>
        </p:nvSpPr>
        <p:spPr>
          <a:xfrm rot="0">
            <a:off x="3283182" y="3632200"/>
            <a:ext cx="11721636" cy="3251201"/>
          </a:xfrm>
          <a:prstGeom prst="rect">
            <a:avLst/>
          </a:prstGeom>
        </p:spPr>
        <p:txBody>
          <a:bodyPr anchor="t" rtlCol="false" tIns="0" lIns="0" bIns="0" rIns="0">
            <a:spAutoFit/>
          </a:bodyPr>
          <a:lstStyle/>
          <a:p>
            <a:pPr algn="ctr">
              <a:lnSpc>
                <a:spcPts val="12500"/>
              </a:lnSpc>
            </a:pPr>
            <a:r>
              <a:rPr lang="en-US" sz="12500">
                <a:solidFill>
                  <a:srgbClr val="000000"/>
                </a:solidFill>
                <a:latin typeface="Yeseva One"/>
              </a:rPr>
              <a:t>Thank</a:t>
            </a:r>
          </a:p>
          <a:p>
            <a:pPr algn="ctr">
              <a:lnSpc>
                <a:spcPts val="12500"/>
              </a:lnSpc>
            </a:pPr>
            <a:r>
              <a:rPr lang="en-US" sz="12500">
                <a:solidFill>
                  <a:srgbClr val="000000"/>
                </a:solidFill>
                <a:latin typeface="Yeseva One"/>
              </a:rPr>
              <a:t>You</a:t>
            </a:r>
          </a:p>
        </p:txBody>
      </p:sp>
      <p:sp>
        <p:nvSpPr>
          <p:cNvPr name="Freeform 3" id="3"/>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21576" y="0"/>
            <a:ext cx="20258263" cy="10287000"/>
          </a:xfrm>
          <a:custGeom>
            <a:avLst/>
            <a:gdLst/>
            <a:ahLst/>
            <a:cxnLst/>
            <a:rect r="r" b="b" t="t" l="l"/>
            <a:pathLst>
              <a:path h="10287000" w="20258263">
                <a:moveTo>
                  <a:pt x="0" y="0"/>
                </a:moveTo>
                <a:lnTo>
                  <a:pt x="20258263" y="0"/>
                </a:lnTo>
                <a:lnTo>
                  <a:pt x="20258263" y="10287000"/>
                </a:lnTo>
                <a:lnTo>
                  <a:pt x="0" y="10287000"/>
                </a:lnTo>
                <a:lnTo>
                  <a:pt x="0" y="0"/>
                </a:lnTo>
                <a:close/>
              </a:path>
            </a:pathLst>
          </a:custGeom>
          <a:blipFill>
            <a:blip r:embed="rId8"/>
            <a:stretch>
              <a:fillRect l="0" t="-24715" r="0" b="-22094"/>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TextBox 2" id="2"/>
          <p:cNvSpPr txBox="true"/>
          <p:nvPr/>
        </p:nvSpPr>
        <p:spPr>
          <a:xfrm rot="0">
            <a:off x="4895648" y="1422400"/>
            <a:ext cx="8496705" cy="1214357"/>
          </a:xfrm>
          <a:prstGeom prst="rect">
            <a:avLst/>
          </a:prstGeom>
        </p:spPr>
        <p:txBody>
          <a:bodyPr anchor="t" rtlCol="false" tIns="0" lIns="0" bIns="0" rIns="0">
            <a:spAutoFit/>
          </a:bodyPr>
          <a:lstStyle/>
          <a:p>
            <a:pPr algn="ctr">
              <a:lnSpc>
                <a:spcPts val="9060"/>
              </a:lnSpc>
            </a:pPr>
            <a:r>
              <a:rPr lang="en-US" sz="9060">
                <a:solidFill>
                  <a:srgbClr val="000000"/>
                </a:solidFill>
                <a:latin typeface="Yeseva One"/>
              </a:rPr>
              <a:t>Abstract</a:t>
            </a:r>
          </a:p>
        </p:txBody>
      </p:sp>
      <p:sp>
        <p:nvSpPr>
          <p:cNvPr name="Freeform 3" id="3"/>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827970" y="2570081"/>
            <a:ext cx="16632060" cy="7068780"/>
          </a:xfrm>
          <a:prstGeom prst="rect">
            <a:avLst/>
          </a:prstGeom>
        </p:spPr>
        <p:txBody>
          <a:bodyPr anchor="t" rtlCol="false" tIns="0" lIns="0" bIns="0" rIns="0">
            <a:spAutoFit/>
          </a:bodyPr>
          <a:lstStyle/>
          <a:p>
            <a:pPr marL="718205" indent="-359103" lvl="1">
              <a:lnSpc>
                <a:spcPts val="4657"/>
              </a:lnSpc>
              <a:buFont typeface="Arial"/>
              <a:buChar char="•"/>
            </a:pPr>
            <a:r>
              <a:rPr lang="en-US" sz="3326" spc="349">
                <a:solidFill>
                  <a:srgbClr val="000000"/>
                </a:solidFill>
                <a:latin typeface="Libre Baskerville"/>
              </a:rPr>
              <a:t>This project introduces an IoT-based Intruder Capture System utilizing the MQTT protocol for efficient communication. Powered by a Raspberry Pi, it manages access and intrusion detection. </a:t>
            </a:r>
          </a:p>
          <a:p>
            <a:pPr marL="718205" indent="-359103" lvl="1">
              <a:lnSpc>
                <a:spcPts val="4657"/>
              </a:lnSpc>
              <a:buFont typeface="Arial"/>
              <a:buChar char="•"/>
            </a:pPr>
            <a:r>
              <a:rPr lang="en-US" sz="3326" spc="349">
                <a:solidFill>
                  <a:srgbClr val="000000"/>
                </a:solidFill>
                <a:latin typeface="Libre Baskerville"/>
              </a:rPr>
              <a:t>In the event of an incorrect password attempt, a camera captures the intruder's photo, sent in real-time to a subscribing device for verification. </a:t>
            </a:r>
          </a:p>
          <a:p>
            <a:pPr marL="718205" indent="-359103" lvl="1">
              <a:lnSpc>
                <a:spcPts val="4657"/>
              </a:lnSpc>
              <a:buFont typeface="Arial"/>
              <a:buChar char="•"/>
            </a:pPr>
            <a:r>
              <a:rPr lang="en-US" sz="3326" spc="349">
                <a:solidFill>
                  <a:srgbClr val="000000"/>
                </a:solidFill>
                <a:latin typeface="Libre Baskerville"/>
              </a:rPr>
              <a:t>Integrating hardware and software, the Raspberry Pi handles MQTT messaging, resulting in a scalable, robust door security system. </a:t>
            </a:r>
          </a:p>
          <a:p>
            <a:pPr marL="718205" indent="-359103" lvl="1">
              <a:lnSpc>
                <a:spcPts val="4657"/>
              </a:lnSpc>
              <a:buFont typeface="Arial"/>
              <a:buChar char="•"/>
            </a:pPr>
            <a:r>
              <a:rPr lang="en-US" sz="3326" spc="349">
                <a:solidFill>
                  <a:srgbClr val="000000"/>
                </a:solidFill>
                <a:latin typeface="Libre Baskerville"/>
              </a:rPr>
              <a:t>This system enhances safety and smart access control, showcasing the synergy of IoT in real-world applications.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TextBox 2" id="2"/>
          <p:cNvSpPr txBox="true"/>
          <p:nvPr/>
        </p:nvSpPr>
        <p:spPr>
          <a:xfrm rot="0">
            <a:off x="1028700" y="2316601"/>
            <a:ext cx="8906521" cy="1163527"/>
          </a:xfrm>
          <a:prstGeom prst="rect">
            <a:avLst/>
          </a:prstGeom>
        </p:spPr>
        <p:txBody>
          <a:bodyPr anchor="t" rtlCol="false" tIns="0" lIns="0" bIns="0" rIns="0">
            <a:spAutoFit/>
          </a:bodyPr>
          <a:lstStyle/>
          <a:p>
            <a:pPr algn="ctr">
              <a:lnSpc>
                <a:spcPts val="8600"/>
              </a:lnSpc>
            </a:pPr>
            <a:r>
              <a:rPr lang="en-US" sz="8600">
                <a:solidFill>
                  <a:srgbClr val="000000"/>
                </a:solidFill>
                <a:latin typeface="Yeseva One"/>
              </a:rPr>
              <a:t>Components </a:t>
            </a:r>
          </a:p>
        </p:txBody>
      </p:sp>
      <p:sp>
        <p:nvSpPr>
          <p:cNvPr name="Freeform 3" id="3"/>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629174"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355003" y="2173726"/>
            <a:ext cx="6904297" cy="6790698"/>
          </a:xfrm>
          <a:custGeom>
            <a:avLst/>
            <a:gdLst/>
            <a:ahLst/>
            <a:cxnLst/>
            <a:rect r="r" b="b" t="t" l="l"/>
            <a:pathLst>
              <a:path h="6790698" w="6904297">
                <a:moveTo>
                  <a:pt x="0" y="0"/>
                </a:moveTo>
                <a:lnTo>
                  <a:pt x="6904297" y="0"/>
                </a:lnTo>
                <a:lnTo>
                  <a:pt x="6904297" y="6790698"/>
                </a:lnTo>
                <a:lnTo>
                  <a:pt x="0" y="6790698"/>
                </a:lnTo>
                <a:lnTo>
                  <a:pt x="0" y="0"/>
                </a:lnTo>
                <a:close/>
              </a:path>
            </a:pathLst>
          </a:custGeom>
          <a:blipFill>
            <a:blip r:embed="rId8"/>
            <a:stretch>
              <a:fillRect l="0" t="0" r="0" b="0"/>
            </a:stretch>
          </a:blipFill>
        </p:spPr>
      </p:sp>
      <p:sp>
        <p:nvSpPr>
          <p:cNvPr name="TextBox 8" id="8"/>
          <p:cNvSpPr txBox="true"/>
          <p:nvPr/>
        </p:nvSpPr>
        <p:spPr>
          <a:xfrm rot="0">
            <a:off x="3080150" y="4135748"/>
            <a:ext cx="3777199" cy="460375"/>
          </a:xfrm>
          <a:prstGeom prst="rect">
            <a:avLst/>
          </a:prstGeom>
        </p:spPr>
        <p:txBody>
          <a:bodyPr anchor="t" rtlCol="false" tIns="0" lIns="0" bIns="0" rIns="0">
            <a:spAutoFit/>
          </a:bodyPr>
          <a:lstStyle/>
          <a:p>
            <a:pPr marL="755647" indent="-377824" lvl="1">
              <a:lnSpc>
                <a:spcPts val="3499"/>
              </a:lnSpc>
              <a:buFont typeface="Arial"/>
              <a:buChar char="•"/>
            </a:pPr>
            <a:r>
              <a:rPr lang="en-US" sz="3499">
                <a:solidFill>
                  <a:srgbClr val="000000"/>
                </a:solidFill>
                <a:latin typeface="Libre Baskerville"/>
              </a:rPr>
              <a:t>Raspberry pi</a:t>
            </a:r>
          </a:p>
        </p:txBody>
      </p:sp>
      <p:sp>
        <p:nvSpPr>
          <p:cNvPr name="TextBox 9" id="9"/>
          <p:cNvSpPr txBox="true"/>
          <p:nvPr/>
        </p:nvSpPr>
        <p:spPr>
          <a:xfrm rot="0">
            <a:off x="3080150" y="4900417"/>
            <a:ext cx="3777199" cy="898525"/>
          </a:xfrm>
          <a:prstGeom prst="rect">
            <a:avLst/>
          </a:prstGeom>
        </p:spPr>
        <p:txBody>
          <a:bodyPr anchor="t" rtlCol="false" tIns="0" lIns="0" bIns="0" rIns="0">
            <a:spAutoFit/>
          </a:bodyPr>
          <a:lstStyle/>
          <a:p>
            <a:pPr marL="755647" indent="-377824" lvl="1">
              <a:lnSpc>
                <a:spcPts val="3499"/>
              </a:lnSpc>
              <a:buFont typeface="Arial"/>
              <a:buChar char="•"/>
            </a:pPr>
            <a:r>
              <a:rPr lang="en-US" sz="3499">
                <a:solidFill>
                  <a:srgbClr val="000000"/>
                </a:solidFill>
                <a:latin typeface="Libre Baskerville"/>
              </a:rPr>
              <a:t>Camera Module</a:t>
            </a:r>
          </a:p>
        </p:txBody>
      </p:sp>
      <p:sp>
        <p:nvSpPr>
          <p:cNvPr name="TextBox 10" id="10"/>
          <p:cNvSpPr txBox="true"/>
          <p:nvPr/>
        </p:nvSpPr>
        <p:spPr>
          <a:xfrm rot="0">
            <a:off x="3080150" y="6279955"/>
            <a:ext cx="3777199" cy="460375"/>
          </a:xfrm>
          <a:prstGeom prst="rect">
            <a:avLst/>
          </a:prstGeom>
        </p:spPr>
        <p:txBody>
          <a:bodyPr anchor="t" rtlCol="false" tIns="0" lIns="0" bIns="0" rIns="0">
            <a:spAutoFit/>
          </a:bodyPr>
          <a:lstStyle/>
          <a:p>
            <a:pPr marL="755647" indent="-377824" lvl="1">
              <a:lnSpc>
                <a:spcPts val="3499"/>
              </a:lnSpc>
              <a:buFont typeface="Arial"/>
              <a:buChar char="•"/>
            </a:pPr>
            <a:r>
              <a:rPr lang="en-US" sz="3499">
                <a:solidFill>
                  <a:srgbClr val="000000"/>
                </a:solidFill>
                <a:latin typeface="Libre Baskerville"/>
              </a:rPr>
              <a:t>Numpad</a:t>
            </a:r>
          </a:p>
        </p:txBody>
      </p:sp>
      <p:sp>
        <p:nvSpPr>
          <p:cNvPr name="TextBox 11" id="11"/>
          <p:cNvSpPr txBox="true"/>
          <p:nvPr/>
        </p:nvSpPr>
        <p:spPr>
          <a:xfrm rot="0">
            <a:off x="3080150" y="7221342"/>
            <a:ext cx="4050235" cy="898525"/>
          </a:xfrm>
          <a:prstGeom prst="rect">
            <a:avLst/>
          </a:prstGeom>
        </p:spPr>
        <p:txBody>
          <a:bodyPr anchor="t" rtlCol="false" tIns="0" lIns="0" bIns="0" rIns="0">
            <a:spAutoFit/>
          </a:bodyPr>
          <a:lstStyle/>
          <a:p>
            <a:pPr marL="755647" indent="-377824" lvl="1">
              <a:lnSpc>
                <a:spcPts val="3499"/>
              </a:lnSpc>
              <a:buFont typeface="Arial"/>
              <a:buChar char="•"/>
            </a:pPr>
            <a:r>
              <a:rPr lang="en-US" sz="3499">
                <a:solidFill>
                  <a:srgbClr val="000000"/>
                </a:solidFill>
                <a:latin typeface="Libre Baskerville"/>
              </a:rPr>
              <a:t>MQTT Protocol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Freeform 2" id="2"/>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290259" y="2019884"/>
            <a:ext cx="3969041" cy="7009816"/>
          </a:xfrm>
          <a:custGeom>
            <a:avLst/>
            <a:gdLst/>
            <a:ahLst/>
            <a:cxnLst/>
            <a:rect r="r" b="b" t="t" l="l"/>
            <a:pathLst>
              <a:path h="7009816" w="3969041">
                <a:moveTo>
                  <a:pt x="0" y="0"/>
                </a:moveTo>
                <a:lnTo>
                  <a:pt x="3969041" y="0"/>
                </a:lnTo>
                <a:lnTo>
                  <a:pt x="3969041" y="7009816"/>
                </a:lnTo>
                <a:lnTo>
                  <a:pt x="0" y="7009816"/>
                </a:lnTo>
                <a:lnTo>
                  <a:pt x="0" y="0"/>
                </a:lnTo>
                <a:close/>
              </a:path>
            </a:pathLst>
          </a:custGeom>
          <a:blipFill>
            <a:blip r:embed="rId6"/>
            <a:stretch>
              <a:fillRect l="-2633" t="0" r="0" b="0"/>
            </a:stretch>
          </a:blipFill>
        </p:spPr>
      </p:sp>
      <p:sp>
        <p:nvSpPr>
          <p:cNvPr name="TextBox 6" id="6"/>
          <p:cNvSpPr txBox="true"/>
          <p:nvPr/>
        </p:nvSpPr>
        <p:spPr>
          <a:xfrm rot="0">
            <a:off x="1328165" y="2153234"/>
            <a:ext cx="10199966" cy="989353"/>
          </a:xfrm>
          <a:prstGeom prst="rect">
            <a:avLst/>
          </a:prstGeom>
        </p:spPr>
        <p:txBody>
          <a:bodyPr anchor="t" rtlCol="false" tIns="0" lIns="0" bIns="0" rIns="0">
            <a:spAutoFit/>
          </a:bodyPr>
          <a:lstStyle/>
          <a:p>
            <a:pPr algn="ctr">
              <a:lnSpc>
                <a:spcPts val="7391"/>
              </a:lnSpc>
            </a:pPr>
            <a:r>
              <a:rPr lang="en-US" sz="7391">
                <a:solidFill>
                  <a:srgbClr val="000000"/>
                </a:solidFill>
                <a:latin typeface="Yeseva One"/>
              </a:rPr>
              <a:t>Circuit Connections</a:t>
            </a:r>
          </a:p>
        </p:txBody>
      </p:sp>
      <p:sp>
        <p:nvSpPr>
          <p:cNvPr name="TextBox 7" id="7"/>
          <p:cNvSpPr txBox="true"/>
          <p:nvPr/>
        </p:nvSpPr>
        <p:spPr>
          <a:xfrm rot="0">
            <a:off x="1328165" y="4030140"/>
            <a:ext cx="11783806" cy="4492770"/>
          </a:xfrm>
          <a:prstGeom prst="rect">
            <a:avLst/>
          </a:prstGeom>
        </p:spPr>
        <p:txBody>
          <a:bodyPr anchor="t" rtlCol="false" tIns="0" lIns="0" bIns="0" rIns="0">
            <a:spAutoFit/>
          </a:bodyPr>
          <a:lstStyle/>
          <a:p>
            <a:pPr marL="674126" indent="-337063" lvl="1">
              <a:lnSpc>
                <a:spcPts val="5120"/>
              </a:lnSpc>
              <a:buFont typeface="Arial"/>
              <a:buChar char="•"/>
            </a:pPr>
            <a:r>
              <a:rPr lang="en-US" sz="3122" spc="156">
                <a:solidFill>
                  <a:srgbClr val="000000"/>
                </a:solidFill>
                <a:latin typeface="Libre Baskerville"/>
              </a:rPr>
              <a:t>We are using 8 GPIO pins for interfacing the matrix keypad module.</a:t>
            </a:r>
          </a:p>
          <a:p>
            <a:pPr marL="674126" indent="-337063" lvl="1">
              <a:lnSpc>
                <a:spcPts val="5120"/>
              </a:lnSpc>
              <a:buFont typeface="Arial"/>
              <a:buChar char="•"/>
            </a:pPr>
            <a:r>
              <a:rPr lang="en-US" sz="3122" spc="156">
                <a:solidFill>
                  <a:srgbClr val="000000"/>
                </a:solidFill>
                <a:latin typeface="Libre Baskerville"/>
              </a:rPr>
              <a:t>The GPIO pins 5,6,13,19 are used for lines and 12,16,20,21 for columns.</a:t>
            </a:r>
          </a:p>
          <a:p>
            <a:pPr marL="674126" indent="-337063" lvl="1">
              <a:lnSpc>
                <a:spcPts val="5120"/>
              </a:lnSpc>
              <a:buFont typeface="Arial"/>
              <a:buChar char="•"/>
            </a:pPr>
            <a:r>
              <a:rPr lang="en-US" sz="3122" spc="156">
                <a:solidFill>
                  <a:srgbClr val="000000"/>
                </a:solidFill>
                <a:latin typeface="Libre Baskerville"/>
              </a:rPr>
              <a:t>We are using the GPIO.BCM pin mode.</a:t>
            </a:r>
          </a:p>
          <a:p>
            <a:pPr marL="674126" indent="-337063" lvl="1">
              <a:lnSpc>
                <a:spcPts val="5120"/>
              </a:lnSpc>
              <a:buFont typeface="Arial"/>
              <a:buChar char="•"/>
            </a:pPr>
            <a:r>
              <a:rPr lang="en-US" sz="3122" spc="156">
                <a:solidFill>
                  <a:srgbClr val="000000"/>
                </a:solidFill>
                <a:latin typeface="Libre Baskerville"/>
              </a:rPr>
              <a:t>A camera module is connected to the CSI camera connector.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Freeform 2" id="2"/>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108440" y="2745105"/>
            <a:ext cx="7391211" cy="5640062"/>
          </a:xfrm>
          <a:custGeom>
            <a:avLst/>
            <a:gdLst/>
            <a:ahLst/>
            <a:cxnLst/>
            <a:rect r="r" b="b" t="t" l="l"/>
            <a:pathLst>
              <a:path h="5640062" w="7391211">
                <a:moveTo>
                  <a:pt x="0" y="0"/>
                </a:moveTo>
                <a:lnTo>
                  <a:pt x="7391211" y="0"/>
                </a:lnTo>
                <a:lnTo>
                  <a:pt x="7391211" y="5640062"/>
                </a:lnTo>
                <a:lnTo>
                  <a:pt x="0" y="5640062"/>
                </a:lnTo>
                <a:lnTo>
                  <a:pt x="0" y="0"/>
                </a:lnTo>
                <a:close/>
              </a:path>
            </a:pathLst>
          </a:custGeom>
          <a:blipFill>
            <a:blip r:embed="rId8"/>
            <a:stretch>
              <a:fillRect l="0" t="0" r="0" b="0"/>
            </a:stretch>
          </a:blipFill>
        </p:spPr>
      </p:sp>
      <p:sp>
        <p:nvSpPr>
          <p:cNvPr name="TextBox 7" id="7"/>
          <p:cNvSpPr txBox="true"/>
          <p:nvPr/>
        </p:nvSpPr>
        <p:spPr>
          <a:xfrm rot="0">
            <a:off x="-2312419" y="1190625"/>
            <a:ext cx="15656956" cy="1214357"/>
          </a:xfrm>
          <a:prstGeom prst="rect">
            <a:avLst/>
          </a:prstGeom>
        </p:spPr>
        <p:txBody>
          <a:bodyPr anchor="t" rtlCol="false" tIns="0" lIns="0" bIns="0" rIns="0">
            <a:spAutoFit/>
          </a:bodyPr>
          <a:lstStyle/>
          <a:p>
            <a:pPr algn="ctr">
              <a:lnSpc>
                <a:spcPts val="9060"/>
              </a:lnSpc>
            </a:pPr>
            <a:r>
              <a:rPr lang="en-US" sz="9060">
                <a:solidFill>
                  <a:srgbClr val="000000"/>
                </a:solidFill>
                <a:latin typeface="Yeseva One"/>
              </a:rPr>
              <a:t>Camera Module</a:t>
            </a:r>
          </a:p>
        </p:txBody>
      </p:sp>
      <p:sp>
        <p:nvSpPr>
          <p:cNvPr name="TextBox 8" id="8"/>
          <p:cNvSpPr txBox="true"/>
          <p:nvPr/>
        </p:nvSpPr>
        <p:spPr>
          <a:xfrm rot="0">
            <a:off x="1028700" y="2716530"/>
            <a:ext cx="8472344" cy="6541770"/>
          </a:xfrm>
          <a:prstGeom prst="rect">
            <a:avLst/>
          </a:prstGeom>
        </p:spPr>
        <p:txBody>
          <a:bodyPr anchor="t" rtlCol="false" tIns="0" lIns="0" bIns="0" rIns="0">
            <a:spAutoFit/>
          </a:bodyPr>
          <a:lstStyle/>
          <a:p>
            <a:pPr>
              <a:lnSpc>
                <a:spcPts val="3990"/>
              </a:lnSpc>
            </a:pPr>
            <a:r>
              <a:rPr lang="en-US" sz="3000" spc="315">
                <a:solidFill>
                  <a:srgbClr val="000000"/>
                </a:solidFill>
                <a:latin typeface="Libre Baskerville"/>
              </a:rPr>
              <a:t>Enhancing the security measures of the Smart Door Security System, the camera module is activated upon incorrect password attempts. Capturing images in real-time, the camera module visually verifies individuals seeking access. This visual data not only adds an extra layer of authentication but also facilitates real-time monitoring and alerts in the event of unauthorized access.</a:t>
            </a:r>
          </a:p>
          <a:p>
            <a:pPr>
              <a:lnSpc>
                <a:spcPts val="399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Freeform 2" id="2"/>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028383" y="3060023"/>
            <a:ext cx="7850820" cy="5053152"/>
          </a:xfrm>
          <a:custGeom>
            <a:avLst/>
            <a:gdLst/>
            <a:ahLst/>
            <a:cxnLst/>
            <a:rect r="r" b="b" t="t" l="l"/>
            <a:pathLst>
              <a:path h="5053152" w="7850820">
                <a:moveTo>
                  <a:pt x="0" y="0"/>
                </a:moveTo>
                <a:lnTo>
                  <a:pt x="7850820" y="0"/>
                </a:lnTo>
                <a:lnTo>
                  <a:pt x="7850820" y="5053152"/>
                </a:lnTo>
                <a:lnTo>
                  <a:pt x="0" y="5053152"/>
                </a:lnTo>
                <a:lnTo>
                  <a:pt x="0" y="0"/>
                </a:lnTo>
                <a:close/>
              </a:path>
            </a:pathLst>
          </a:custGeom>
          <a:blipFill>
            <a:blip r:embed="rId8"/>
            <a:stretch>
              <a:fillRect l="0" t="0" r="0" b="0"/>
            </a:stretch>
          </a:blipFill>
        </p:spPr>
      </p:sp>
      <p:sp>
        <p:nvSpPr>
          <p:cNvPr name="TextBox 7" id="7"/>
          <p:cNvSpPr txBox="true"/>
          <p:nvPr/>
        </p:nvSpPr>
        <p:spPr>
          <a:xfrm rot="0">
            <a:off x="-3146550" y="924320"/>
            <a:ext cx="16230600" cy="1214357"/>
          </a:xfrm>
          <a:prstGeom prst="rect">
            <a:avLst/>
          </a:prstGeom>
        </p:spPr>
        <p:txBody>
          <a:bodyPr anchor="t" rtlCol="false" tIns="0" lIns="0" bIns="0" rIns="0">
            <a:spAutoFit/>
          </a:bodyPr>
          <a:lstStyle/>
          <a:p>
            <a:pPr algn="ctr">
              <a:lnSpc>
                <a:spcPts val="9060"/>
              </a:lnSpc>
            </a:pPr>
            <a:r>
              <a:rPr lang="en-US" sz="9060">
                <a:solidFill>
                  <a:srgbClr val="000000"/>
                </a:solidFill>
                <a:latin typeface="Yeseva One"/>
              </a:rPr>
              <a:t>Raspberry Pi</a:t>
            </a:r>
          </a:p>
        </p:txBody>
      </p:sp>
      <p:sp>
        <p:nvSpPr>
          <p:cNvPr name="TextBox 8" id="8"/>
          <p:cNvSpPr txBox="true"/>
          <p:nvPr/>
        </p:nvSpPr>
        <p:spPr>
          <a:xfrm rot="0">
            <a:off x="1120045" y="2457450"/>
            <a:ext cx="8315107" cy="7183719"/>
          </a:xfrm>
          <a:prstGeom prst="rect">
            <a:avLst/>
          </a:prstGeom>
        </p:spPr>
        <p:txBody>
          <a:bodyPr anchor="t" rtlCol="false" tIns="0" lIns="0" bIns="0" rIns="0">
            <a:spAutoFit/>
          </a:bodyPr>
          <a:lstStyle/>
          <a:p>
            <a:pPr>
              <a:lnSpc>
                <a:spcPts val="4096"/>
              </a:lnSpc>
            </a:pPr>
            <a:r>
              <a:rPr lang="en-US" sz="2926" spc="298">
                <a:solidFill>
                  <a:srgbClr val="000000"/>
                </a:solidFill>
                <a:latin typeface="Libre Baskerville"/>
              </a:rPr>
              <a:t>At the heart of the Smart Door Security System lies the Raspberry Pi, functioning as the central control unit. This versatile single-board computer is responsible for managing access control, processing keypad input, and activating the camera module. The GPIO pins of the Raspberry Pi are utilized to interface with the system's peripherals, creating a seamless integration between hardware and software.</a:t>
            </a:r>
          </a:p>
          <a:p>
            <a:pPr>
              <a:lnSpc>
                <a:spcPts val="4096"/>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Freeform 2" id="2"/>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261013" y="2690147"/>
            <a:ext cx="7212105" cy="5802971"/>
          </a:xfrm>
          <a:custGeom>
            <a:avLst/>
            <a:gdLst/>
            <a:ahLst/>
            <a:cxnLst/>
            <a:rect r="r" b="b" t="t" l="l"/>
            <a:pathLst>
              <a:path h="5802971" w="7212105">
                <a:moveTo>
                  <a:pt x="0" y="0"/>
                </a:moveTo>
                <a:lnTo>
                  <a:pt x="7212105" y="0"/>
                </a:lnTo>
                <a:lnTo>
                  <a:pt x="7212105" y="5802971"/>
                </a:lnTo>
                <a:lnTo>
                  <a:pt x="0" y="5802971"/>
                </a:lnTo>
                <a:lnTo>
                  <a:pt x="0" y="0"/>
                </a:lnTo>
                <a:close/>
              </a:path>
            </a:pathLst>
          </a:custGeom>
          <a:blipFill>
            <a:blip r:embed="rId8"/>
            <a:stretch>
              <a:fillRect l="0" t="0" r="0" b="0"/>
            </a:stretch>
          </a:blipFill>
        </p:spPr>
      </p:sp>
      <p:sp>
        <p:nvSpPr>
          <p:cNvPr name="TextBox 7" id="7"/>
          <p:cNvSpPr txBox="true"/>
          <p:nvPr/>
        </p:nvSpPr>
        <p:spPr>
          <a:xfrm rot="0">
            <a:off x="1028700" y="1275602"/>
            <a:ext cx="9860147" cy="1010398"/>
          </a:xfrm>
          <a:prstGeom prst="rect">
            <a:avLst/>
          </a:prstGeom>
        </p:spPr>
        <p:txBody>
          <a:bodyPr anchor="t" rtlCol="false" tIns="0" lIns="0" bIns="0" rIns="0">
            <a:spAutoFit/>
          </a:bodyPr>
          <a:lstStyle/>
          <a:p>
            <a:pPr algn="ctr">
              <a:lnSpc>
                <a:spcPts val="7592"/>
              </a:lnSpc>
            </a:pPr>
            <a:r>
              <a:rPr lang="en-US" sz="7592">
                <a:solidFill>
                  <a:srgbClr val="000000"/>
                </a:solidFill>
                <a:latin typeface="Yeseva One"/>
              </a:rPr>
              <a:t>4x4 Matrix Keypad</a:t>
            </a:r>
          </a:p>
        </p:txBody>
      </p:sp>
      <p:sp>
        <p:nvSpPr>
          <p:cNvPr name="TextBox 8" id="8"/>
          <p:cNvSpPr txBox="true"/>
          <p:nvPr/>
        </p:nvSpPr>
        <p:spPr>
          <a:xfrm rot="0">
            <a:off x="1328165" y="2671097"/>
            <a:ext cx="8175826" cy="6512071"/>
          </a:xfrm>
          <a:prstGeom prst="rect">
            <a:avLst/>
          </a:prstGeom>
        </p:spPr>
        <p:txBody>
          <a:bodyPr anchor="t" rtlCol="false" tIns="0" lIns="0" bIns="0" rIns="0">
            <a:spAutoFit/>
          </a:bodyPr>
          <a:lstStyle/>
          <a:p>
            <a:pPr algn="just">
              <a:lnSpc>
                <a:spcPts val="4346"/>
              </a:lnSpc>
            </a:pPr>
            <a:r>
              <a:rPr lang="en-US" sz="3476" spc="365">
                <a:solidFill>
                  <a:srgbClr val="000000"/>
                </a:solidFill>
                <a:latin typeface="Libre Baskerville"/>
              </a:rPr>
              <a:t>The keypad serves as the primary user interface for entering access codes into the system. Interfacing with the Raspberry Pi, the keypad provides a secure and user-friendly means of input. Its integration is crucial for enabling convenient access control, allowing users to input their access codes with ease.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Freeform 2" id="2"/>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284545" y="1260475"/>
            <a:ext cx="13718910" cy="8718691"/>
          </a:xfrm>
          <a:custGeom>
            <a:avLst/>
            <a:gdLst/>
            <a:ahLst/>
            <a:cxnLst/>
            <a:rect r="r" b="b" t="t" l="l"/>
            <a:pathLst>
              <a:path h="8718691" w="13718910">
                <a:moveTo>
                  <a:pt x="0" y="0"/>
                </a:moveTo>
                <a:lnTo>
                  <a:pt x="13718910" y="0"/>
                </a:lnTo>
                <a:lnTo>
                  <a:pt x="13718910" y="8718691"/>
                </a:lnTo>
                <a:lnTo>
                  <a:pt x="0" y="8718691"/>
                </a:lnTo>
                <a:lnTo>
                  <a:pt x="0" y="0"/>
                </a:lnTo>
                <a:close/>
              </a:path>
            </a:pathLst>
          </a:custGeom>
          <a:blipFill>
            <a:blip r:embed="rId8"/>
            <a:stretch>
              <a:fillRect l="0" t="0" r="0" b="0"/>
            </a:stretch>
          </a:blipFill>
        </p:spPr>
      </p:sp>
      <p:sp>
        <p:nvSpPr>
          <p:cNvPr name="TextBox 7" id="7"/>
          <p:cNvSpPr txBox="true"/>
          <p:nvPr/>
        </p:nvSpPr>
        <p:spPr>
          <a:xfrm rot="0">
            <a:off x="6046778" y="381798"/>
            <a:ext cx="7876900" cy="646902"/>
          </a:xfrm>
          <a:prstGeom prst="rect">
            <a:avLst/>
          </a:prstGeom>
        </p:spPr>
        <p:txBody>
          <a:bodyPr anchor="t" rtlCol="false" tIns="0" lIns="0" bIns="0" rIns="0">
            <a:spAutoFit/>
          </a:bodyPr>
          <a:lstStyle/>
          <a:p>
            <a:pPr>
              <a:lnSpc>
                <a:spcPts val="4865"/>
              </a:lnSpc>
            </a:pPr>
            <a:r>
              <a:rPr lang="en-US" sz="4865">
                <a:solidFill>
                  <a:srgbClr val="000000"/>
                </a:solidFill>
                <a:latin typeface="Yeseva One"/>
              </a:rPr>
              <a:t>Matrix Keypad Code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Freeform 2" id="2"/>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013468" y="2914323"/>
            <a:ext cx="7053590" cy="5809030"/>
          </a:xfrm>
          <a:custGeom>
            <a:avLst/>
            <a:gdLst/>
            <a:ahLst/>
            <a:cxnLst/>
            <a:rect r="r" b="b" t="t" l="l"/>
            <a:pathLst>
              <a:path h="5809030" w="7053590">
                <a:moveTo>
                  <a:pt x="0" y="0"/>
                </a:moveTo>
                <a:lnTo>
                  <a:pt x="7053590" y="0"/>
                </a:lnTo>
                <a:lnTo>
                  <a:pt x="7053590" y="5809030"/>
                </a:lnTo>
                <a:lnTo>
                  <a:pt x="0" y="5809030"/>
                </a:lnTo>
                <a:lnTo>
                  <a:pt x="0" y="0"/>
                </a:lnTo>
                <a:close/>
              </a:path>
            </a:pathLst>
          </a:custGeom>
          <a:blipFill>
            <a:blip r:embed="rId8"/>
            <a:stretch>
              <a:fillRect l="-1477" t="-11360" r="-2403" b="0"/>
            </a:stretch>
          </a:blipFill>
        </p:spPr>
      </p:sp>
      <p:sp>
        <p:nvSpPr>
          <p:cNvPr name="TextBox 7" id="7"/>
          <p:cNvSpPr txBox="true"/>
          <p:nvPr/>
        </p:nvSpPr>
        <p:spPr>
          <a:xfrm rot="0">
            <a:off x="-2818309" y="1190625"/>
            <a:ext cx="16230600" cy="1214357"/>
          </a:xfrm>
          <a:prstGeom prst="rect">
            <a:avLst/>
          </a:prstGeom>
        </p:spPr>
        <p:txBody>
          <a:bodyPr anchor="t" rtlCol="false" tIns="0" lIns="0" bIns="0" rIns="0">
            <a:spAutoFit/>
          </a:bodyPr>
          <a:lstStyle/>
          <a:p>
            <a:pPr algn="ctr">
              <a:lnSpc>
                <a:spcPts val="9060"/>
              </a:lnSpc>
            </a:pPr>
            <a:r>
              <a:rPr lang="en-US" sz="9060">
                <a:solidFill>
                  <a:srgbClr val="000000"/>
                </a:solidFill>
                <a:latin typeface="Yeseva One"/>
              </a:rPr>
              <a:t>MQTT Protocol</a:t>
            </a:r>
          </a:p>
        </p:txBody>
      </p:sp>
      <p:sp>
        <p:nvSpPr>
          <p:cNvPr name="TextBox 8" id="8"/>
          <p:cNvSpPr txBox="true"/>
          <p:nvPr/>
        </p:nvSpPr>
        <p:spPr>
          <a:xfrm rot="0">
            <a:off x="1009650" y="2366882"/>
            <a:ext cx="9136135" cy="7192126"/>
          </a:xfrm>
          <a:prstGeom prst="rect">
            <a:avLst/>
          </a:prstGeom>
        </p:spPr>
        <p:txBody>
          <a:bodyPr anchor="t" rtlCol="false" tIns="0" lIns="0" bIns="0" rIns="0">
            <a:spAutoFit/>
          </a:bodyPr>
          <a:lstStyle/>
          <a:p>
            <a:pPr algn="just">
              <a:lnSpc>
                <a:spcPts val="4059"/>
              </a:lnSpc>
            </a:pPr>
            <a:r>
              <a:rPr lang="en-US" sz="3075" spc="322">
                <a:solidFill>
                  <a:srgbClr val="000000"/>
                </a:solidFill>
                <a:latin typeface="Libre Baskerville"/>
              </a:rPr>
              <a:t>The MQTT (Message Queuing Telemetry Transport) protocol acts as the communication backbone of the system. This lightweight and efficient protocol enable secure and real-time data exchange between devices. In the context of the Smart Door Security System, Mosquitto Mqtt is utilized for transmitting images captured by the camera module. This ensures that subscribing devices receive prompt alerts and visual verification in response to security events.</a:t>
            </a:r>
          </a:p>
          <a:p>
            <a:pPr algn="just">
              <a:lnSpc>
                <a:spcPts val="405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DAF0os_T6FY</dc:identifier>
  <dcterms:modified xsi:type="dcterms:W3CDTF">2011-08-01T06:04:30Z</dcterms:modified>
  <cp:revision>1</cp:revision>
  <dc:title>EED397: IOT(Internet of Things)</dc:title>
</cp:coreProperties>
</file>